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19A4D01-D2D9-4951-892D-40DBD848DEFF}" type="datetimeFigureOut">
              <a:rPr lang="en-GB" smtClean="0"/>
              <a:t>10/11/2018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2805506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19A4D01-D2D9-4951-892D-40DBD848DEFF}" type="datetimeFigureOut">
              <a:rPr lang="en-GB" smtClean="0"/>
              <a:t>10/11/2018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1571939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19A4D01-D2D9-4951-892D-40DBD848DEFF}" type="datetimeFigureOut">
              <a:rPr lang="en-GB" smtClean="0"/>
              <a:t>10/11/2018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2493148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19A4D01-D2D9-4951-892D-40DBD848DEFF}" type="datetimeFigureOut">
              <a:rPr lang="en-GB" smtClean="0"/>
              <a:t>10/11/2018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6736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19A4D01-D2D9-4951-892D-40DBD848DEFF}" type="datetimeFigureOut">
              <a:rPr lang="en-GB" smtClean="0"/>
              <a:t>10/11/2018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2481069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19A4D01-D2D9-4951-892D-40DBD848DEFF}" type="datetimeFigureOut">
              <a:rPr lang="en-GB" smtClean="0"/>
              <a:t>10/11/2018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357535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19A4D01-D2D9-4951-892D-40DBD848DEFF}" type="datetimeFigureOut">
              <a:rPr lang="en-GB" smtClean="0"/>
              <a:t>10/11/2018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2101313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19A4D01-D2D9-4951-892D-40DBD848DEFF}" type="datetimeFigureOut">
              <a:rPr lang="en-GB" smtClean="0"/>
              <a:t>10/11/2018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3863049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9A4D01-D2D9-4951-892D-40DBD848DEFF}" type="datetimeFigureOut">
              <a:rPr lang="en-GB" smtClean="0"/>
              <a:t>10/11/2018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2325796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19A4D01-D2D9-4951-892D-40DBD848DEFF}" type="datetimeFigureOut">
              <a:rPr lang="en-GB" smtClean="0"/>
              <a:t>10/11/2018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4272011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19A4D01-D2D9-4951-892D-40DBD848DEFF}" type="datetimeFigureOut">
              <a:rPr lang="en-GB" smtClean="0"/>
              <a:t>10/11/2018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4118812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9A4D01-D2D9-4951-892D-40DBD848DEFF}" type="datetimeFigureOut">
              <a:rPr lang="en-GB" smtClean="0"/>
              <a:t>10/11/2018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1AB834-8B9B-40E3-BE56-581B84FC6C6D}" type="slidenum">
              <a:rPr lang="en-GB" smtClean="0"/>
              <a:t>‹#›</a:t>
            </a:fld>
            <a:endParaRPr lang="en-GB"/>
          </a:p>
        </p:txBody>
      </p:sp>
    </p:spTree>
    <p:extLst>
      <p:ext uri="{BB962C8B-B14F-4D97-AF65-F5344CB8AC3E}">
        <p14:creationId xmlns:p14="http://schemas.microsoft.com/office/powerpoint/2010/main" val="24604160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78822" y="352698"/>
            <a:ext cx="11691257" cy="6113416"/>
          </a:xfrm>
        </p:spPr>
        <p:txBody>
          <a:bodyPr anchor="t">
            <a:normAutofit fontScale="90000"/>
          </a:bodyPr>
          <a:lstStyle/>
          <a:p>
            <a:pPr lvl="0" algn="l"/>
            <a:r>
              <a:rPr lang="en-US" sz="2700" b="1" dirty="0">
                <a:latin typeface="Arial" panose="020B0604020202020204" pitchFamily="34" charset="0"/>
                <a:cs typeface="Arial" panose="020B0604020202020204" pitchFamily="34" charset="0"/>
              </a:rPr>
              <a:t>Are you interested in </a:t>
            </a:r>
            <a:r>
              <a:rPr lang="en-US" sz="2700" b="1" dirty="0" err="1">
                <a:latin typeface="Arial" panose="020B0604020202020204" pitchFamily="34" charset="0"/>
                <a:cs typeface="Arial" panose="020B0604020202020204" pitchFamily="34" charset="0"/>
              </a:rPr>
              <a:t>utilising</a:t>
            </a:r>
            <a:r>
              <a:rPr lang="en-US" sz="2700" b="1" dirty="0">
                <a:latin typeface="Arial" panose="020B0604020202020204" pitchFamily="34" charset="0"/>
                <a:cs typeface="Arial" panose="020B0604020202020204" pitchFamily="34" charset="0"/>
              </a:rPr>
              <a:t> 5-Step? If yes,  would it be part of a research trial or service model?</a:t>
            </a:r>
            <a:br>
              <a:rPr lang="en-US" sz="2700" b="1" dirty="0">
                <a:latin typeface="Arial" panose="020B0604020202020204" pitchFamily="34" charset="0"/>
                <a:cs typeface="Arial" panose="020B0604020202020204" pitchFamily="34" charset="0"/>
              </a:rPr>
            </a:br>
            <a:r>
              <a:rPr lang="en-US" sz="2700" b="1" dirty="0">
                <a:latin typeface="Arial" panose="020B0604020202020204" pitchFamily="34" charset="0"/>
                <a:cs typeface="Arial" panose="020B0604020202020204" pitchFamily="34" charset="0"/>
              </a:rPr>
              <a:t>What would be the barriers to training staff?</a:t>
            </a:r>
            <a:br>
              <a:rPr lang="en-US" sz="2700" b="1" dirty="0">
                <a:latin typeface="Arial" panose="020B0604020202020204" pitchFamily="34" charset="0"/>
                <a:cs typeface="Arial" panose="020B0604020202020204" pitchFamily="34" charset="0"/>
              </a:rPr>
            </a:br>
            <a:r>
              <a:rPr lang="en-US" sz="2700" b="1" dirty="0">
                <a:latin typeface="Arial" panose="020B0604020202020204" pitchFamily="34" charset="0"/>
                <a:cs typeface="Arial" panose="020B0604020202020204" pitchFamily="34" charset="0"/>
              </a:rPr>
              <a:t>The name, some think it is a shorter version of 12 Step! One alternative: VICS (ventilate, inform, cope, support), but all publications use 5-Step Method</a:t>
            </a:r>
            <a:r>
              <a:rPr lang="en-US" sz="2700" b="1" dirty="0" smtClean="0">
                <a:latin typeface="Arial" panose="020B0604020202020204" pitchFamily="34" charset="0"/>
                <a:cs typeface="Arial" panose="020B0604020202020204" pitchFamily="34" charset="0"/>
              </a:rPr>
              <a:t>.</a:t>
            </a:r>
            <a:br>
              <a:rPr lang="en-US" sz="2700" b="1" dirty="0" smtClean="0">
                <a:latin typeface="Arial" panose="020B0604020202020204" pitchFamily="34" charset="0"/>
                <a:cs typeface="Arial" panose="020B0604020202020204" pitchFamily="34" charset="0"/>
              </a:rPr>
            </a:br>
            <a:r>
              <a:rPr lang="en-GB" sz="2700" b="1" dirty="0">
                <a:latin typeface="Arial" panose="020B0604020202020204" pitchFamily="34" charset="0"/>
                <a:cs typeface="Arial" panose="020B0604020202020204" pitchFamily="34" charset="0"/>
              </a:rPr>
              <a:t>Resistance to using the FMQ in some clinical services: </a:t>
            </a:r>
            <a:r>
              <a:rPr lang="en-GB" sz="2700" b="1" u="sng" dirty="0">
                <a:latin typeface="Arial" panose="020B0604020202020204" pitchFamily="34" charset="0"/>
                <a:cs typeface="Arial" panose="020B0604020202020204" pitchFamily="34" charset="0"/>
              </a:rPr>
              <a:t>How to overcome that.</a:t>
            </a:r>
            <a:br>
              <a:rPr lang="en-GB" sz="2700" b="1" u="sng" dirty="0">
                <a:latin typeface="Arial" panose="020B0604020202020204" pitchFamily="34" charset="0"/>
                <a:cs typeface="Arial" panose="020B0604020202020204" pitchFamily="34" charset="0"/>
              </a:rPr>
            </a:br>
            <a:r>
              <a:rPr lang="en-GB" sz="2700" b="1" dirty="0">
                <a:latin typeface="Arial" panose="020B0604020202020204" pitchFamily="34" charset="0"/>
                <a:cs typeface="Arial" panose="020B0604020202020204" pitchFamily="34" charset="0"/>
              </a:rPr>
              <a:t/>
            </a:r>
            <a:br>
              <a:rPr lang="en-GB" sz="2700" b="1" dirty="0">
                <a:latin typeface="Arial" panose="020B0604020202020204" pitchFamily="34" charset="0"/>
                <a:cs typeface="Arial" panose="020B0604020202020204" pitchFamily="34" charset="0"/>
              </a:rPr>
            </a:br>
            <a:r>
              <a:rPr lang="en-GB" sz="2700" b="1" dirty="0">
                <a:latin typeface="Arial" panose="020B0604020202020204" pitchFamily="34" charset="0"/>
                <a:cs typeface="Arial" panose="020B0604020202020204" pitchFamily="34" charset="0"/>
              </a:rPr>
              <a:t>Although significant improvements (statistically, and clinically, significant), people still have major burden even by the end of the 5-Step Method – not a panacea. </a:t>
            </a:r>
            <a:r>
              <a:rPr lang="en-GB" sz="2700" b="1" u="sng" dirty="0">
                <a:latin typeface="Arial" panose="020B0604020202020204" pitchFamily="34" charset="0"/>
                <a:cs typeface="Arial" panose="020B0604020202020204" pitchFamily="34" charset="0"/>
              </a:rPr>
              <a:t>How could it be improved</a:t>
            </a:r>
            <a:r>
              <a:rPr lang="en-GB" sz="2700" b="1" u="sng" dirty="0" smtClean="0">
                <a:latin typeface="Arial" panose="020B0604020202020204" pitchFamily="34" charset="0"/>
                <a:cs typeface="Arial" panose="020B0604020202020204" pitchFamily="34" charset="0"/>
              </a:rPr>
              <a:t>?</a:t>
            </a:r>
            <a:br>
              <a:rPr lang="en-GB" sz="2700" b="1" u="sng" dirty="0" smtClean="0">
                <a:latin typeface="Arial" panose="020B0604020202020204" pitchFamily="34" charset="0"/>
                <a:cs typeface="Arial" panose="020B0604020202020204" pitchFamily="34" charset="0"/>
              </a:rPr>
            </a:br>
            <a:r>
              <a:rPr lang="en-US" sz="2700" b="1" dirty="0">
                <a:solidFill>
                  <a:prstClr val="black"/>
                </a:solidFill>
                <a:latin typeface="Arial" panose="020B0604020202020204" pitchFamily="34" charset="0"/>
                <a:cs typeface="Arial" panose="020B0604020202020204" pitchFamily="34" charset="0"/>
              </a:rPr>
              <a:t>How do we ensure longevity and self sufficient</a:t>
            </a:r>
            <a:r>
              <a:rPr lang="en-US" sz="2700" b="1" dirty="0" smtClean="0">
                <a:solidFill>
                  <a:prstClr val="black"/>
                </a:solidFill>
                <a:latin typeface="Arial" panose="020B0604020202020204" pitchFamily="34" charset="0"/>
                <a:cs typeface="Arial" panose="020B0604020202020204" pitchFamily="34" charset="0"/>
              </a:rPr>
              <a:t>?</a:t>
            </a:r>
            <a:br>
              <a:rPr lang="en-US" sz="2700" b="1" dirty="0" smtClean="0">
                <a:solidFill>
                  <a:prstClr val="black"/>
                </a:solidFill>
                <a:latin typeface="Arial" panose="020B0604020202020204" pitchFamily="34" charset="0"/>
                <a:cs typeface="Arial" panose="020B0604020202020204" pitchFamily="34" charset="0"/>
              </a:rPr>
            </a:br>
            <a:r>
              <a:rPr lang="en-US" sz="2700" b="1" dirty="0">
                <a:solidFill>
                  <a:prstClr val="black"/>
                </a:solidFill>
                <a:latin typeface="Arial" panose="020B0604020202020204" pitchFamily="34" charset="0"/>
                <a:cs typeface="Arial" panose="020B0604020202020204" pitchFamily="34" charset="0"/>
              </a:rPr>
              <a:t>How do we ensure quality</a:t>
            </a:r>
            <a:r>
              <a:rPr lang="en-US" sz="2700" b="1" dirty="0" smtClean="0">
                <a:solidFill>
                  <a:prstClr val="black"/>
                </a:solidFill>
                <a:latin typeface="Arial" panose="020B0604020202020204" pitchFamily="34" charset="0"/>
                <a:cs typeface="Arial" panose="020B0604020202020204" pitchFamily="34" charset="0"/>
              </a:rPr>
              <a:t>?</a:t>
            </a:r>
            <a:br>
              <a:rPr lang="en-US" sz="2700" b="1" dirty="0" smtClean="0">
                <a:solidFill>
                  <a:prstClr val="black"/>
                </a:solidFill>
                <a:latin typeface="Arial" panose="020B0604020202020204" pitchFamily="34" charset="0"/>
                <a:cs typeface="Arial" panose="020B0604020202020204" pitchFamily="34" charset="0"/>
              </a:rPr>
            </a:br>
            <a:r>
              <a:rPr lang="en-US" sz="2700" b="1" dirty="0">
                <a:solidFill>
                  <a:prstClr val="black"/>
                </a:solidFill>
                <a:latin typeface="Arial" panose="020B0604020202020204" pitchFamily="34" charset="0"/>
                <a:cs typeface="Arial" panose="020B0604020202020204" pitchFamily="34" charset="0"/>
              </a:rPr>
              <a:t>How do we ensure we continue to get high quality data and who can maintain </a:t>
            </a:r>
            <a:r>
              <a:rPr lang="en-US" sz="2700" b="1">
                <a:solidFill>
                  <a:prstClr val="black"/>
                </a:solidFill>
                <a:latin typeface="Arial" panose="020B0604020202020204" pitchFamily="34" charset="0"/>
                <a:cs typeface="Arial" panose="020B0604020202020204" pitchFamily="34" charset="0"/>
              </a:rPr>
              <a:t>analysis</a:t>
            </a:r>
            <a:r>
              <a:rPr lang="en-US" sz="2700" b="1" smtClean="0">
                <a:solidFill>
                  <a:prstClr val="black"/>
                </a:solidFill>
                <a:latin typeface="Arial" panose="020B0604020202020204" pitchFamily="34" charset="0"/>
                <a:cs typeface="Arial" panose="020B0604020202020204" pitchFamily="34" charset="0"/>
              </a:rPr>
              <a:t>?</a:t>
            </a:r>
            <a:br>
              <a:rPr lang="en-US" sz="2700" b="1" smtClean="0">
                <a:solidFill>
                  <a:prstClr val="black"/>
                </a:solidFill>
                <a:latin typeface="Arial" panose="020B0604020202020204" pitchFamily="34" charset="0"/>
                <a:cs typeface="Arial" panose="020B0604020202020204" pitchFamily="34" charset="0"/>
              </a:rPr>
            </a:br>
            <a:r>
              <a:rPr lang="en-US" sz="2700" b="1" dirty="0" smtClean="0">
                <a:solidFill>
                  <a:prstClr val="black"/>
                </a:solidFill>
                <a:latin typeface="Arial" panose="020B0604020202020204" pitchFamily="34" charset="0"/>
                <a:cs typeface="Arial" panose="020B0604020202020204" pitchFamily="34" charset="0"/>
              </a:rPr>
              <a:t/>
            </a:r>
            <a:br>
              <a:rPr lang="en-US" sz="2700" b="1" dirty="0" smtClean="0">
                <a:solidFill>
                  <a:prstClr val="black"/>
                </a:solidFill>
                <a:latin typeface="Arial" panose="020B0604020202020204" pitchFamily="34" charset="0"/>
                <a:cs typeface="Arial" panose="020B0604020202020204" pitchFamily="34" charset="0"/>
              </a:rPr>
            </a:br>
            <a:r>
              <a:rPr lang="en-US" sz="2700" b="1" dirty="0" smtClean="0">
                <a:solidFill>
                  <a:prstClr val="black"/>
                </a:solidFill>
                <a:latin typeface="Arial" panose="020B0604020202020204" pitchFamily="34" charset="0"/>
                <a:cs typeface="Arial" panose="020B0604020202020204" pitchFamily="34" charset="0"/>
              </a:rPr>
              <a:t>How to meet local needs and adapt the global model ?</a:t>
            </a:r>
            <a:r>
              <a:rPr lang="en-US" sz="3200" b="1" dirty="0">
                <a:solidFill>
                  <a:prstClr val="black"/>
                </a:solidFill>
                <a:latin typeface="Calibri"/>
                <a:cs typeface="Calibri"/>
              </a:rPr>
              <a:t/>
            </a:r>
            <a:br>
              <a:rPr lang="en-US" sz="3200" b="1" dirty="0">
                <a:solidFill>
                  <a:prstClr val="black"/>
                </a:solidFill>
                <a:latin typeface="Calibri"/>
                <a:cs typeface="Calibri"/>
              </a:rPr>
            </a:br>
            <a:r>
              <a:rPr lang="en-US" sz="3200" b="1" dirty="0">
                <a:solidFill>
                  <a:prstClr val="black"/>
                </a:solidFill>
                <a:latin typeface="Calibri"/>
                <a:cs typeface="Calibri"/>
              </a:rPr>
              <a:t/>
            </a:r>
            <a:br>
              <a:rPr lang="en-US" sz="3200" b="1" dirty="0">
                <a:solidFill>
                  <a:prstClr val="black"/>
                </a:solidFill>
                <a:latin typeface="Calibri"/>
                <a:cs typeface="Calibri"/>
              </a:rPr>
            </a:br>
            <a:r>
              <a:rPr lang="en-US" sz="3200" b="1" dirty="0">
                <a:solidFill>
                  <a:prstClr val="black"/>
                </a:solidFill>
                <a:latin typeface="Calibri"/>
                <a:cs typeface="Calibri"/>
              </a:rPr>
              <a:t/>
            </a:r>
            <a:br>
              <a:rPr lang="en-US" sz="3200" b="1" dirty="0">
                <a:solidFill>
                  <a:prstClr val="black"/>
                </a:solidFill>
                <a:latin typeface="Calibri"/>
                <a:cs typeface="Calibri"/>
              </a:rPr>
            </a:br>
            <a:r>
              <a:rPr lang="en-GB" sz="3200" b="1" dirty="0"/>
              <a:t/>
            </a:r>
            <a:br>
              <a:rPr lang="en-GB" sz="3200" b="1" dirty="0"/>
            </a:br>
            <a:r>
              <a:rPr lang="en-US" sz="3200" b="1" dirty="0">
                <a:latin typeface="Calibri"/>
                <a:cs typeface="Calibri"/>
              </a:rPr>
              <a:t/>
            </a:r>
            <a:br>
              <a:rPr lang="en-US" sz="3200" b="1" dirty="0">
                <a:latin typeface="Calibri"/>
                <a:cs typeface="Calibri"/>
              </a:rPr>
            </a:br>
            <a:r>
              <a:rPr lang="en-GB" sz="4000" dirty="0"/>
              <a:t/>
            </a:r>
            <a:br>
              <a:rPr lang="en-GB" sz="4000" dirty="0"/>
            </a:br>
            <a:r>
              <a:rPr lang="de-DE" sz="4000" dirty="0"/>
              <a:t/>
            </a:r>
            <a:br>
              <a:rPr lang="de-DE" sz="4000" dirty="0"/>
            </a:br>
            <a:r>
              <a:rPr lang="en-GB" sz="3200" dirty="0"/>
              <a:t/>
            </a:r>
            <a:br>
              <a:rPr lang="en-GB" sz="3200" dirty="0"/>
            </a:br>
            <a:r>
              <a:rPr lang="en-US" sz="2000" dirty="0"/>
              <a:t/>
            </a:r>
            <a:br>
              <a:rPr lang="en-US" sz="2000" dirty="0"/>
            </a:br>
            <a:r>
              <a:rPr lang="de-DE" sz="2000" dirty="0"/>
              <a:t/>
            </a:r>
            <a:br>
              <a:rPr lang="de-DE" sz="2000" dirty="0"/>
            </a:br>
            <a:r>
              <a:rPr lang="de-DE" altLang="de-DE" sz="2000" dirty="0" smtClean="0">
                <a:solidFill>
                  <a:schemeClr val="tx1"/>
                </a:solidFill>
                <a:cs typeface="Arial" panose="020B0604020202020204" pitchFamily="34" charset="0"/>
              </a:rPr>
              <a:t/>
            </a:r>
            <a:br>
              <a:rPr lang="de-DE" altLang="de-DE" sz="2000" dirty="0" smtClean="0">
                <a:solidFill>
                  <a:schemeClr val="tx1"/>
                </a:solidFill>
                <a:cs typeface="Arial" panose="020B0604020202020204" pitchFamily="34" charset="0"/>
              </a:rPr>
            </a:br>
            <a:r>
              <a:rPr lang="de-DE" altLang="de-DE" sz="2000" dirty="0">
                <a:solidFill>
                  <a:schemeClr val="tx1"/>
                </a:solidFill>
                <a:cs typeface="Arial" panose="020B0604020202020204" pitchFamily="34" charset="0"/>
              </a:rPr>
              <a:t/>
            </a:r>
            <a:br>
              <a:rPr lang="de-DE" altLang="de-DE" sz="2000" dirty="0">
                <a:solidFill>
                  <a:schemeClr val="tx1"/>
                </a:solidFill>
                <a:cs typeface="Arial" panose="020B0604020202020204" pitchFamily="34" charset="0"/>
              </a:rPr>
            </a:br>
            <a:r>
              <a:rPr lang="de-DE" sz="2000" dirty="0"/>
              <a:t/>
            </a:r>
            <a:br>
              <a:rPr lang="de-DE" sz="2000" dirty="0"/>
            </a:br>
            <a:endParaRPr lang="de-DE" altLang="de-DE" sz="2000" dirty="0">
              <a:solidFill>
                <a:schemeClr val="tx1"/>
              </a:solidFill>
              <a:cs typeface="Arial" panose="020B0604020202020204" pitchFamily="34" charset="0"/>
            </a:endParaRPr>
          </a:p>
        </p:txBody>
      </p:sp>
    </p:spTree>
    <p:extLst>
      <p:ext uri="{BB962C8B-B14F-4D97-AF65-F5344CB8AC3E}">
        <p14:creationId xmlns:p14="http://schemas.microsoft.com/office/powerpoint/2010/main" val="14767165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22</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Are you interested in utilising 5-Step? If yes,  would it be part of a research trial or service model? What would be the barriers to training staff? The name, some think it is a shorter version of 12 Step! One alternative: VICS (ventilate, inform, cope, support), but all publications use 5-Step Method. Resistance to using the FMQ in some clinical services: How to overcome that.  Although significant improvements (statistically, and clinically, significant), people still have major burden even by the end of the 5-Step Method – not a panacea. How could it be improved? How do we ensure longevity and self sufficient? How do we ensure quality? How do we ensure we continue to get high quality data and who can maintain analysis?  How to meet local needs and adapt the global model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other empirical material exists on autobiographies?                             (published, award-winning books/films from the UK and other Western societies)  Who has done this type of research on autobiographies?  Similarities and differences in support efforts for affected family members between different countries  Co-dependency as a concept / label / diagnosis, Pros and Cons? Best practice approaches in coping support directed specifically at parents of adolescents  Best practice approaches to creating awareness, acknowledgement and recognition that parents needs support What challenges might carers have in creating these environments to have conversations about substance use?   Could ‘shared doing’ be used to have other difficult conversations?</dc:title>
  <dc:creator>Gill V</dc:creator>
  <cp:lastModifiedBy>Gill V</cp:lastModifiedBy>
  <cp:revision>11</cp:revision>
  <dcterms:created xsi:type="dcterms:W3CDTF">2018-11-10T09:31:54Z</dcterms:created>
  <dcterms:modified xsi:type="dcterms:W3CDTF">2018-11-10T10:26:36Z</dcterms:modified>
</cp:coreProperties>
</file>